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63" r:id="rId5"/>
    <p:sldId id="262" r:id="rId6"/>
    <p:sldId id="264" r:id="rId7"/>
    <p:sldId id="265" r:id="rId8"/>
    <p:sldId id="266"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209CA17-B2E4-4257-B50E-D5318D47EB52}" type="datetimeFigureOut">
              <a:rPr lang="nl-NL" smtClean="0"/>
              <a:pPr/>
              <a:t>23-4-2023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209CA17-B2E4-4257-B50E-D5318D47EB52}" type="datetimeFigureOut">
              <a:rPr lang="nl-NL" smtClean="0"/>
              <a:pPr/>
              <a:t>23-4-2023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209CA17-B2E4-4257-B50E-D5318D47EB52}" type="datetimeFigureOut">
              <a:rPr lang="nl-NL" smtClean="0"/>
              <a:pPr/>
              <a:t>23-4-2023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209CA17-B2E4-4257-B50E-D5318D47EB52}" type="datetimeFigureOut">
              <a:rPr lang="nl-NL" smtClean="0"/>
              <a:pPr/>
              <a:t>23-4-2023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209CA17-B2E4-4257-B50E-D5318D47EB52}" type="datetimeFigureOut">
              <a:rPr lang="nl-NL" smtClean="0"/>
              <a:pPr/>
              <a:t>23-4-2023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209CA17-B2E4-4257-B50E-D5318D47EB52}" type="datetimeFigureOut">
              <a:rPr lang="nl-NL" smtClean="0"/>
              <a:pPr/>
              <a:t>23-4-2023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61712E-98E7-466B-B068-6A6B1AA2D80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9CA17-B2E4-4257-B50E-D5318D47EB52}" type="datetimeFigureOut">
              <a:rPr lang="nl-NL" smtClean="0"/>
              <a:pPr/>
              <a:t>23-4-2023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1712E-98E7-466B-B068-6A6B1AA2D80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214282" y="285728"/>
            <a:ext cx="8786874" cy="6286544"/>
          </a:xfrm>
        </p:spPr>
        <p:txBody>
          <a:bodyPr>
            <a:normAutofit/>
          </a:bodyPr>
          <a:lstStyle/>
          <a:p>
            <a:r>
              <a:rPr lang="nl-NL" sz="6000" b="1" dirty="0" err="1" smtClean="0">
                <a:solidFill>
                  <a:schemeClr val="bg1"/>
                </a:solidFill>
              </a:rPr>
              <a:t>WordPress</a:t>
            </a:r>
            <a:endParaRPr lang="nl-NL" sz="6000" b="1" dirty="0" smtClean="0">
              <a:solidFill>
                <a:schemeClr val="bg1"/>
              </a:solidFill>
            </a:endParaRPr>
          </a:p>
          <a:p>
            <a:r>
              <a:rPr lang="nl-BE" sz="6000" b="1" dirty="0" smtClean="0">
                <a:solidFill>
                  <a:schemeClr val="bg1"/>
                </a:solidFill>
              </a:rPr>
              <a:t>Les 2:</a:t>
            </a:r>
          </a:p>
          <a:p>
            <a:pPr algn="l">
              <a:buFontTx/>
              <a:buChar char="-"/>
            </a:pPr>
            <a:r>
              <a:rPr lang="nl-BE" b="1" dirty="0" smtClean="0">
                <a:solidFill>
                  <a:schemeClr val="bg1"/>
                </a:solidFill>
              </a:rPr>
              <a:t>Van w</a:t>
            </a:r>
            <a:r>
              <a:rPr lang="nl-BE" b="1" dirty="0" smtClean="0">
                <a:solidFill>
                  <a:schemeClr val="bg1"/>
                </a:solidFill>
              </a:rPr>
              <a:t>aaruit bestaan de databases die je hebt  aangemaakt?</a:t>
            </a:r>
          </a:p>
          <a:p>
            <a:pPr algn="l">
              <a:buFontTx/>
              <a:buChar char="-"/>
            </a:pPr>
            <a:r>
              <a:rPr lang="nl-BE" b="1" dirty="0" smtClean="0">
                <a:solidFill>
                  <a:schemeClr val="bg1"/>
                </a:solidFill>
              </a:rPr>
              <a:t>Hoe log ik in? Want alles wat je doet is online.</a:t>
            </a:r>
          </a:p>
          <a:p>
            <a:pPr algn="l">
              <a:buFontTx/>
              <a:buChar char="-"/>
            </a:pPr>
            <a:r>
              <a:rPr lang="nl-BE" b="1" dirty="0" smtClean="0">
                <a:solidFill>
                  <a:schemeClr val="bg1"/>
                </a:solidFill>
              </a:rPr>
              <a:t>Uitkiezen van de </a:t>
            </a:r>
            <a:r>
              <a:rPr lang="nl-BE" b="1" dirty="0" err="1" smtClean="0">
                <a:solidFill>
                  <a:schemeClr val="bg1"/>
                </a:solidFill>
              </a:rPr>
              <a:t>Layout</a:t>
            </a:r>
            <a:r>
              <a:rPr lang="nl-BE" b="1" dirty="0" smtClean="0">
                <a:solidFill>
                  <a:schemeClr val="bg1"/>
                </a:solidFill>
              </a:rPr>
              <a:t> van je startpagina.</a:t>
            </a:r>
          </a:p>
          <a:p>
            <a:pPr algn="l">
              <a:buFontTx/>
              <a:buChar char="-"/>
            </a:pPr>
            <a:r>
              <a:rPr lang="nl-BE" b="1" dirty="0" smtClean="0">
                <a:solidFill>
                  <a:schemeClr val="bg1"/>
                </a:solidFill>
              </a:rPr>
              <a:t>Installeren </a:t>
            </a:r>
            <a:r>
              <a:rPr lang="nl-BE" b="1" dirty="0" err="1" smtClean="0">
                <a:solidFill>
                  <a:schemeClr val="bg1"/>
                </a:solidFill>
              </a:rPr>
              <a:t>plugins</a:t>
            </a:r>
            <a:r>
              <a:rPr lang="nl-BE" b="1" dirty="0" smtClean="0">
                <a:solidFill>
                  <a:schemeClr val="bg1"/>
                </a:solidFill>
              </a:rPr>
              <a:t> zoals </a:t>
            </a:r>
            <a:endParaRPr lang="nl-NL"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214282" y="214290"/>
            <a:ext cx="8715436" cy="6500858"/>
          </a:xfrm>
        </p:spPr>
        <p:txBody>
          <a:bodyPr>
            <a:normAutofit fontScale="70000" lnSpcReduction="20000"/>
          </a:bodyPr>
          <a:lstStyle/>
          <a:p>
            <a:r>
              <a:rPr lang="nl-NL" sz="4400" b="1" dirty="0" err="1" smtClean="0">
                <a:solidFill>
                  <a:schemeClr val="bg1"/>
                </a:solidFill>
              </a:rPr>
              <a:t>WordPress</a:t>
            </a:r>
            <a:endParaRPr lang="nl-NL" sz="4400" b="1" dirty="0" smtClean="0">
              <a:solidFill>
                <a:schemeClr val="bg1"/>
              </a:solidFill>
            </a:endParaRPr>
          </a:p>
          <a:p>
            <a:pPr algn="l"/>
            <a:r>
              <a:rPr lang="nl-NL" sz="2800" dirty="0" smtClean="0">
                <a:solidFill>
                  <a:schemeClr val="bg1"/>
                </a:solidFill>
              </a:rPr>
              <a:t>Na installatie van </a:t>
            </a:r>
            <a:r>
              <a:rPr lang="nl-NL" sz="2800" dirty="0" err="1" smtClean="0">
                <a:solidFill>
                  <a:schemeClr val="bg1"/>
                </a:solidFill>
              </a:rPr>
              <a:t>WordPress</a:t>
            </a:r>
            <a:r>
              <a:rPr lang="nl-NL" sz="2800" dirty="0" smtClean="0">
                <a:solidFill>
                  <a:schemeClr val="bg1"/>
                </a:solidFill>
              </a:rPr>
              <a:t>, bevat de </a:t>
            </a:r>
            <a:r>
              <a:rPr lang="nl-NL" sz="2800" dirty="0" err="1" smtClean="0">
                <a:solidFill>
                  <a:schemeClr val="bg1"/>
                </a:solidFill>
              </a:rPr>
              <a:t>MySQL-database</a:t>
            </a:r>
            <a:r>
              <a:rPr lang="nl-NL" sz="2800" dirty="0" smtClean="0">
                <a:solidFill>
                  <a:schemeClr val="bg1"/>
                </a:solidFill>
              </a:rPr>
              <a:t> de volgende 11 tabellen</a:t>
            </a:r>
            <a:r>
              <a:rPr lang="nl-NL" sz="2800" dirty="0" smtClean="0">
                <a:solidFill>
                  <a:schemeClr val="bg1"/>
                </a:solidFill>
              </a:rPr>
              <a:t>:</a:t>
            </a:r>
          </a:p>
          <a:p>
            <a:pPr algn="l"/>
            <a:endParaRPr lang="nl-NL" sz="2800" dirty="0" smtClean="0">
              <a:solidFill>
                <a:schemeClr val="bg1"/>
              </a:solidFill>
            </a:endParaRPr>
          </a:p>
          <a:p>
            <a:pPr algn="l"/>
            <a:r>
              <a:rPr lang="nl-NL" sz="2800" b="1" dirty="0" err="1" smtClean="0">
                <a:solidFill>
                  <a:schemeClr val="bg1"/>
                </a:solidFill>
              </a:rPr>
              <a:t>wp</a:t>
            </a:r>
            <a:r>
              <a:rPr lang="nl-NL" sz="2800" b="1" dirty="0" smtClean="0">
                <a:solidFill>
                  <a:schemeClr val="bg1"/>
                </a:solidFill>
              </a:rPr>
              <a:t>_</a:t>
            </a:r>
            <a:r>
              <a:rPr lang="nl-NL" sz="2800" b="1" dirty="0" err="1" smtClean="0">
                <a:solidFill>
                  <a:schemeClr val="bg1"/>
                </a:solidFill>
              </a:rPr>
              <a:t>commentmeta</a:t>
            </a:r>
            <a:r>
              <a:rPr lang="nl-NL" sz="2800" dirty="0" smtClean="0">
                <a:solidFill>
                  <a:schemeClr val="bg1"/>
                </a:solidFill>
              </a:rPr>
              <a:t>: Deze tabel bevat meta-informatie (informatie die iets vertelt over andere informatie) over de reacties die op je website zijn gepost. Je kunt hierbij denken aan de status van een bepaalde reactie (goedgekeurd, in afwachting, verwijderd, etc</a:t>
            </a:r>
            <a:r>
              <a:rPr lang="nl-NL" sz="2800" dirty="0" smtClean="0">
                <a:solidFill>
                  <a:schemeClr val="bg1"/>
                </a:solidFill>
              </a:rPr>
              <a:t>.).</a:t>
            </a:r>
          </a:p>
          <a:p>
            <a:pPr algn="l"/>
            <a:endParaRPr lang="nl-NL" sz="1500" dirty="0" smtClean="0">
              <a:solidFill>
                <a:schemeClr val="bg1"/>
              </a:solidFill>
            </a:endParaRPr>
          </a:p>
          <a:p>
            <a:pPr algn="l"/>
            <a:r>
              <a:rPr lang="nl-NL" sz="2800" b="1" dirty="0" err="1" smtClean="0">
                <a:solidFill>
                  <a:schemeClr val="bg1"/>
                </a:solidFill>
              </a:rPr>
              <a:t>wp</a:t>
            </a:r>
            <a:r>
              <a:rPr lang="nl-NL" sz="2800" b="1" dirty="0" smtClean="0">
                <a:solidFill>
                  <a:schemeClr val="bg1"/>
                </a:solidFill>
              </a:rPr>
              <a:t>_</a:t>
            </a:r>
            <a:r>
              <a:rPr lang="nl-NL" sz="2800" b="1" dirty="0" err="1" smtClean="0">
                <a:solidFill>
                  <a:schemeClr val="bg1"/>
                </a:solidFill>
              </a:rPr>
              <a:t>comments</a:t>
            </a:r>
            <a:r>
              <a:rPr lang="nl-NL" sz="2800" dirty="0" smtClean="0">
                <a:solidFill>
                  <a:schemeClr val="bg1"/>
                </a:solidFill>
              </a:rPr>
              <a:t>: Dit zijn de reacties die daadwerkelijk op je </a:t>
            </a:r>
            <a:r>
              <a:rPr lang="nl-NL" sz="2800" dirty="0" smtClean="0">
                <a:solidFill>
                  <a:schemeClr val="bg1"/>
                </a:solidFill>
              </a:rPr>
              <a:t>website </a:t>
            </a:r>
            <a:r>
              <a:rPr lang="nl-NL" sz="2800" dirty="0" smtClean="0">
                <a:solidFill>
                  <a:schemeClr val="bg1"/>
                </a:solidFill>
              </a:rPr>
              <a:t>zijn geplaatst (inclusief naam van de auteur, URL, e-mail etc</a:t>
            </a:r>
            <a:r>
              <a:rPr lang="nl-NL" sz="2800" dirty="0" smtClean="0">
                <a:solidFill>
                  <a:schemeClr val="bg1"/>
                </a:solidFill>
              </a:rPr>
              <a:t>.).</a:t>
            </a:r>
          </a:p>
          <a:p>
            <a:pPr algn="l"/>
            <a:endParaRPr lang="nl-NL" sz="1700" dirty="0" smtClean="0">
              <a:solidFill>
                <a:schemeClr val="bg1"/>
              </a:solidFill>
            </a:endParaRPr>
          </a:p>
          <a:p>
            <a:pPr algn="l"/>
            <a:r>
              <a:rPr lang="nl-NL" sz="2800" b="1" dirty="0" err="1" smtClean="0">
                <a:solidFill>
                  <a:schemeClr val="bg1"/>
                </a:solidFill>
              </a:rPr>
              <a:t>wp</a:t>
            </a:r>
            <a:r>
              <a:rPr lang="nl-NL" sz="2800" b="1" dirty="0" smtClean="0">
                <a:solidFill>
                  <a:schemeClr val="bg1"/>
                </a:solidFill>
              </a:rPr>
              <a:t>_links</a:t>
            </a:r>
            <a:r>
              <a:rPr lang="nl-NL" sz="2800" dirty="0" smtClean="0">
                <a:solidFill>
                  <a:schemeClr val="bg1"/>
                </a:solidFill>
              </a:rPr>
              <a:t>: Dit deel van de </a:t>
            </a:r>
            <a:r>
              <a:rPr lang="nl-NL" sz="2800" dirty="0" err="1" smtClean="0">
                <a:solidFill>
                  <a:schemeClr val="bg1"/>
                </a:solidFill>
              </a:rPr>
              <a:t>WordPress</a:t>
            </a:r>
            <a:r>
              <a:rPr lang="nl-NL" sz="2800" dirty="0" smtClean="0">
                <a:solidFill>
                  <a:schemeClr val="bg1"/>
                </a:solidFill>
              </a:rPr>
              <a:t> database wordt voornamelijk gebruikt voor het veilig stellen van eerder gecreëerde </a:t>
            </a:r>
            <a:r>
              <a:rPr lang="nl-NL" sz="2800" dirty="0" err="1" smtClean="0">
                <a:solidFill>
                  <a:schemeClr val="bg1"/>
                </a:solidFill>
              </a:rPr>
              <a:t>blogrolls</a:t>
            </a:r>
            <a:r>
              <a:rPr lang="nl-NL" sz="2800" dirty="0" smtClean="0">
                <a:solidFill>
                  <a:schemeClr val="bg1"/>
                </a:solidFill>
              </a:rPr>
              <a:t> (verzameling links die naar andere </a:t>
            </a:r>
            <a:r>
              <a:rPr lang="nl-NL" sz="2800" dirty="0" err="1" smtClean="0">
                <a:solidFill>
                  <a:schemeClr val="bg1"/>
                </a:solidFill>
              </a:rPr>
              <a:t>blogs</a:t>
            </a:r>
            <a:r>
              <a:rPr lang="nl-NL" sz="2800" dirty="0" smtClean="0">
                <a:solidFill>
                  <a:schemeClr val="bg1"/>
                </a:solidFill>
              </a:rPr>
              <a:t> verwijzen</a:t>
            </a:r>
            <a:r>
              <a:rPr lang="nl-NL" sz="2800" dirty="0" smtClean="0">
                <a:solidFill>
                  <a:schemeClr val="bg1"/>
                </a:solidFill>
              </a:rPr>
              <a:t>).</a:t>
            </a:r>
          </a:p>
          <a:p>
            <a:pPr algn="l"/>
            <a:endParaRPr lang="nl-NL" sz="1700" dirty="0" smtClean="0">
              <a:solidFill>
                <a:schemeClr val="bg1"/>
              </a:solidFill>
            </a:endParaRPr>
          </a:p>
          <a:p>
            <a:pPr algn="l"/>
            <a:r>
              <a:rPr lang="nl-NL" sz="2800" b="1" dirty="0" err="1" smtClean="0">
                <a:solidFill>
                  <a:schemeClr val="bg1"/>
                </a:solidFill>
              </a:rPr>
              <a:t>wp</a:t>
            </a:r>
            <a:r>
              <a:rPr lang="nl-NL" sz="2800" b="1" dirty="0" smtClean="0">
                <a:solidFill>
                  <a:schemeClr val="bg1"/>
                </a:solidFill>
              </a:rPr>
              <a:t>_</a:t>
            </a:r>
            <a:r>
              <a:rPr lang="nl-NL" sz="2800" b="1" dirty="0" err="1" smtClean="0">
                <a:solidFill>
                  <a:schemeClr val="bg1"/>
                </a:solidFill>
              </a:rPr>
              <a:t>options</a:t>
            </a:r>
            <a:r>
              <a:rPr lang="nl-NL" sz="2800" dirty="0" smtClean="0">
                <a:solidFill>
                  <a:schemeClr val="bg1"/>
                </a:solidFill>
              </a:rPr>
              <a:t>: Deze tabel bevat voornamelijk instellingen die invloed hebben op de gehele website, zoals de site URL, het </a:t>
            </a:r>
            <a:r>
              <a:rPr lang="nl-NL" sz="2800" dirty="0" err="1" smtClean="0">
                <a:solidFill>
                  <a:schemeClr val="bg1"/>
                </a:solidFill>
              </a:rPr>
              <a:t>admin</a:t>
            </a:r>
            <a:r>
              <a:rPr lang="nl-NL" sz="2800" dirty="0" smtClean="0">
                <a:solidFill>
                  <a:schemeClr val="bg1"/>
                </a:solidFill>
              </a:rPr>
              <a:t> e-mailadres, de standaard categorieën, </a:t>
            </a:r>
            <a:r>
              <a:rPr lang="nl-NL" sz="2800" dirty="0" err="1" smtClean="0">
                <a:solidFill>
                  <a:schemeClr val="bg1"/>
                </a:solidFill>
              </a:rPr>
              <a:t>posts</a:t>
            </a:r>
            <a:r>
              <a:rPr lang="nl-NL" sz="2800" dirty="0" smtClean="0">
                <a:solidFill>
                  <a:schemeClr val="bg1"/>
                </a:solidFill>
              </a:rPr>
              <a:t> per pagina, tijdinstellingen etc. Daarnaast wordt deze tabel vaak gebruikt </a:t>
            </a:r>
            <a:r>
              <a:rPr lang="nl-NL" sz="2800" dirty="0" smtClean="0">
                <a:solidFill>
                  <a:schemeClr val="bg1"/>
                </a:solidFill>
              </a:rPr>
              <a:t>door </a:t>
            </a:r>
            <a:r>
              <a:rPr lang="nl-NL" sz="2800" dirty="0" err="1" smtClean="0">
                <a:solidFill>
                  <a:schemeClr val="bg1"/>
                </a:solidFill>
              </a:rPr>
              <a:t>wordpress</a:t>
            </a:r>
            <a:r>
              <a:rPr lang="nl-NL" sz="2800" dirty="0" smtClean="0">
                <a:solidFill>
                  <a:schemeClr val="bg1"/>
                </a:solidFill>
              </a:rPr>
              <a:t> </a:t>
            </a:r>
            <a:r>
              <a:rPr lang="nl-NL" sz="2800" dirty="0" err="1" smtClean="0">
                <a:solidFill>
                  <a:schemeClr val="bg1"/>
                </a:solidFill>
              </a:rPr>
              <a:t>plugins</a:t>
            </a:r>
            <a:r>
              <a:rPr lang="nl-NL" sz="2800" dirty="0" smtClean="0">
                <a:solidFill>
                  <a:schemeClr val="bg1"/>
                </a:solidFill>
              </a:rPr>
              <a:t>.</a:t>
            </a:r>
          </a:p>
          <a:p>
            <a:pPr algn="l"/>
            <a:endParaRPr lang="nl-NL" sz="1700" dirty="0" smtClean="0">
              <a:solidFill>
                <a:schemeClr val="bg1"/>
              </a:solidFill>
            </a:endParaRPr>
          </a:p>
          <a:p>
            <a:pPr algn="l"/>
            <a:r>
              <a:rPr lang="nl-NL" sz="2800" b="1" dirty="0" err="1" smtClean="0">
                <a:solidFill>
                  <a:schemeClr val="bg1"/>
                </a:solidFill>
              </a:rPr>
              <a:t>wp</a:t>
            </a:r>
            <a:r>
              <a:rPr lang="nl-NL" sz="2800" b="1" dirty="0" smtClean="0">
                <a:solidFill>
                  <a:schemeClr val="bg1"/>
                </a:solidFill>
              </a:rPr>
              <a:t>_</a:t>
            </a:r>
            <a:r>
              <a:rPr lang="nl-NL" sz="2800" b="1" dirty="0" err="1" smtClean="0">
                <a:solidFill>
                  <a:schemeClr val="bg1"/>
                </a:solidFill>
              </a:rPr>
              <a:t>postmeta</a:t>
            </a:r>
            <a:r>
              <a:rPr lang="nl-NL" sz="2800" dirty="0" smtClean="0">
                <a:solidFill>
                  <a:schemeClr val="bg1"/>
                </a:solidFill>
              </a:rPr>
              <a:t>: In dit deel van de </a:t>
            </a:r>
            <a:r>
              <a:rPr lang="nl-NL" sz="2800" dirty="0" err="1" smtClean="0">
                <a:solidFill>
                  <a:schemeClr val="bg1"/>
                </a:solidFill>
              </a:rPr>
              <a:t>WordPress</a:t>
            </a:r>
            <a:r>
              <a:rPr lang="nl-NL" sz="2800" dirty="0" smtClean="0">
                <a:solidFill>
                  <a:schemeClr val="bg1"/>
                </a:solidFill>
              </a:rPr>
              <a:t> database staat meta-informatie over je </a:t>
            </a:r>
            <a:r>
              <a:rPr lang="nl-NL" sz="2800" dirty="0" err="1" smtClean="0">
                <a:solidFill>
                  <a:schemeClr val="bg1"/>
                </a:solidFill>
              </a:rPr>
              <a:t>posts</a:t>
            </a:r>
            <a:r>
              <a:rPr lang="nl-NL" sz="2800" dirty="0" smtClean="0">
                <a:solidFill>
                  <a:schemeClr val="bg1"/>
                </a:solidFill>
              </a:rPr>
              <a:t> en pagina’s. Zo staat er welk </a:t>
            </a:r>
            <a:r>
              <a:rPr lang="nl-NL" sz="2800" dirty="0" err="1" smtClean="0">
                <a:solidFill>
                  <a:schemeClr val="bg1"/>
                </a:solidFill>
              </a:rPr>
              <a:t>template</a:t>
            </a:r>
            <a:r>
              <a:rPr lang="nl-NL" sz="2800" dirty="0" smtClean="0">
                <a:solidFill>
                  <a:schemeClr val="bg1"/>
                </a:solidFill>
              </a:rPr>
              <a:t> gebruikt wordt voor het weergeven van je </a:t>
            </a:r>
            <a:r>
              <a:rPr lang="nl-NL" sz="2800" dirty="0" err="1" smtClean="0">
                <a:solidFill>
                  <a:schemeClr val="bg1"/>
                </a:solidFill>
              </a:rPr>
              <a:t>posts</a:t>
            </a:r>
            <a:r>
              <a:rPr lang="nl-NL" sz="2800" dirty="0" smtClean="0">
                <a:solidFill>
                  <a:schemeClr val="bg1"/>
                </a:solidFill>
              </a:rPr>
              <a:t>, en welke handmatige aanpassingen gemaakt zijn.</a:t>
            </a:r>
          </a:p>
          <a:p>
            <a:pPr algn="l"/>
            <a:endParaRPr lang="nl-NL"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428596" y="500042"/>
            <a:ext cx="8358246" cy="6000792"/>
          </a:xfrm>
        </p:spPr>
        <p:txBody>
          <a:bodyPr>
            <a:noAutofit/>
          </a:bodyPr>
          <a:lstStyle/>
          <a:p>
            <a:r>
              <a:rPr lang="nl-NL" b="1" dirty="0" err="1" smtClean="0">
                <a:solidFill>
                  <a:schemeClr val="bg1"/>
                </a:solidFill>
              </a:rPr>
              <a:t>WordPress</a:t>
            </a:r>
            <a:endParaRPr lang="nl-NL" b="1"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a:t>
            </a:r>
            <a:r>
              <a:rPr lang="nl-NL" sz="2000" b="1" dirty="0" err="1" smtClean="0">
                <a:solidFill>
                  <a:schemeClr val="bg1"/>
                </a:solidFill>
              </a:rPr>
              <a:t>posts</a:t>
            </a:r>
            <a:r>
              <a:rPr lang="nl-NL" sz="2000" dirty="0" smtClean="0">
                <a:solidFill>
                  <a:schemeClr val="bg1"/>
                </a:solidFill>
              </a:rPr>
              <a:t>: Zoals de naam al doet vermoeden, bevat deze tabel alle </a:t>
            </a:r>
            <a:r>
              <a:rPr lang="nl-NL" sz="2000" dirty="0" err="1" smtClean="0">
                <a:solidFill>
                  <a:schemeClr val="bg1"/>
                </a:solidFill>
              </a:rPr>
              <a:t>posts</a:t>
            </a:r>
            <a:r>
              <a:rPr lang="nl-NL" sz="2000" dirty="0" smtClean="0">
                <a:solidFill>
                  <a:schemeClr val="bg1"/>
                </a:solidFill>
              </a:rPr>
              <a:t> van je website. Ook pagina’s en aanpassingen staan hier opgeslagen</a:t>
            </a:r>
            <a:r>
              <a:rPr lang="nl-NL" sz="2000" dirty="0" smtClean="0">
                <a:solidFill>
                  <a:schemeClr val="bg1"/>
                </a:solidFill>
              </a:rPr>
              <a:t>.</a:t>
            </a:r>
          </a:p>
          <a:p>
            <a:pPr algn="l"/>
            <a:endParaRPr lang="nl-NL" sz="1200"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a:t>
            </a:r>
            <a:r>
              <a:rPr lang="nl-NL" sz="2000" b="1" dirty="0" err="1" smtClean="0">
                <a:solidFill>
                  <a:schemeClr val="bg1"/>
                </a:solidFill>
              </a:rPr>
              <a:t>terms</a:t>
            </a:r>
            <a:r>
              <a:rPr lang="nl-NL" sz="2000" b="1" dirty="0" smtClean="0">
                <a:solidFill>
                  <a:schemeClr val="bg1"/>
                </a:solidFill>
              </a:rPr>
              <a:t> + WP_</a:t>
            </a:r>
            <a:r>
              <a:rPr lang="nl-NL" sz="2000" b="1" dirty="0" err="1" smtClean="0">
                <a:solidFill>
                  <a:schemeClr val="bg1"/>
                </a:solidFill>
              </a:rPr>
              <a:t>termmeta</a:t>
            </a:r>
            <a:r>
              <a:rPr lang="nl-NL" sz="2000" dirty="0" smtClean="0">
                <a:solidFill>
                  <a:schemeClr val="bg1"/>
                </a:solidFill>
              </a:rPr>
              <a:t>: </a:t>
            </a:r>
            <a:r>
              <a:rPr lang="nl-NL" sz="2000" dirty="0" smtClean="0">
                <a:solidFill>
                  <a:schemeClr val="bg1"/>
                </a:solidFill>
              </a:rPr>
              <a:t>Om alle content op je website te ordenen, maakt </a:t>
            </a:r>
            <a:r>
              <a:rPr lang="nl-NL" sz="2000" dirty="0" err="1" smtClean="0">
                <a:solidFill>
                  <a:schemeClr val="bg1"/>
                </a:solidFill>
              </a:rPr>
              <a:t>WordPress</a:t>
            </a:r>
            <a:r>
              <a:rPr lang="nl-NL" sz="2000" dirty="0" smtClean="0">
                <a:solidFill>
                  <a:schemeClr val="bg1"/>
                </a:solidFill>
              </a:rPr>
              <a:t> gebruik van een taxonomiesysteem. Individuele items in een taxonomiesysteem worden termen genoemd en in deze tabel opgeslagen</a:t>
            </a:r>
            <a:r>
              <a:rPr lang="nl-NL" sz="2000" dirty="0" smtClean="0">
                <a:solidFill>
                  <a:schemeClr val="bg1"/>
                </a:solidFill>
              </a:rPr>
              <a:t>.</a:t>
            </a:r>
          </a:p>
          <a:p>
            <a:pPr algn="l"/>
            <a:endParaRPr lang="nl-NL" sz="1200"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_term_</a:t>
            </a:r>
            <a:r>
              <a:rPr lang="nl-NL" sz="2000" b="1" dirty="0" err="1" smtClean="0">
                <a:solidFill>
                  <a:schemeClr val="bg1"/>
                </a:solidFill>
              </a:rPr>
              <a:t>relationships</a:t>
            </a:r>
            <a:r>
              <a:rPr lang="nl-NL" sz="2000" dirty="0" smtClean="0">
                <a:solidFill>
                  <a:schemeClr val="bg1"/>
                </a:solidFill>
              </a:rPr>
              <a:t>: Dit deel van de </a:t>
            </a:r>
            <a:r>
              <a:rPr lang="nl-NL" sz="2000" dirty="0" err="1" smtClean="0">
                <a:solidFill>
                  <a:schemeClr val="bg1"/>
                </a:solidFill>
              </a:rPr>
              <a:t>WordPress</a:t>
            </a:r>
            <a:r>
              <a:rPr lang="nl-NL" sz="2000" dirty="0" smtClean="0">
                <a:solidFill>
                  <a:schemeClr val="bg1"/>
                </a:solidFill>
              </a:rPr>
              <a:t> database verbindt </a:t>
            </a:r>
            <a:r>
              <a:rPr lang="nl-NL" sz="2000" dirty="0" err="1" smtClean="0">
                <a:solidFill>
                  <a:schemeClr val="bg1"/>
                </a:solidFill>
              </a:rPr>
              <a:t>posts</a:t>
            </a:r>
            <a:r>
              <a:rPr lang="nl-NL" sz="2000" dirty="0" smtClean="0">
                <a:solidFill>
                  <a:schemeClr val="bg1"/>
                </a:solidFill>
              </a:rPr>
              <a:t> met termen uit de </a:t>
            </a:r>
            <a:r>
              <a:rPr lang="nl-NL" sz="2000" dirty="0" err="1" smtClean="0">
                <a:solidFill>
                  <a:schemeClr val="bg1"/>
                </a:solidFill>
              </a:rPr>
              <a:t>wp</a:t>
            </a:r>
            <a:r>
              <a:rPr lang="nl-NL" sz="2000" dirty="0" smtClean="0">
                <a:solidFill>
                  <a:schemeClr val="bg1"/>
                </a:solidFill>
              </a:rPr>
              <a:t>_</a:t>
            </a:r>
            <a:r>
              <a:rPr lang="nl-NL" sz="2000" dirty="0" err="1" smtClean="0">
                <a:solidFill>
                  <a:schemeClr val="bg1"/>
                </a:solidFill>
              </a:rPr>
              <a:t>terms</a:t>
            </a:r>
            <a:r>
              <a:rPr lang="nl-NL" sz="2000" dirty="0" smtClean="0">
                <a:solidFill>
                  <a:schemeClr val="bg1"/>
                </a:solidFill>
              </a:rPr>
              <a:t> tabel</a:t>
            </a:r>
            <a:r>
              <a:rPr lang="nl-NL" sz="2000" dirty="0" smtClean="0">
                <a:solidFill>
                  <a:schemeClr val="bg1"/>
                </a:solidFill>
              </a:rPr>
              <a:t>.</a:t>
            </a:r>
          </a:p>
          <a:p>
            <a:pPr algn="l"/>
            <a:endParaRPr lang="nl-NL" sz="1200"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_term_</a:t>
            </a:r>
            <a:r>
              <a:rPr lang="nl-NL" sz="2000" b="1" dirty="0" err="1" smtClean="0">
                <a:solidFill>
                  <a:schemeClr val="bg1"/>
                </a:solidFill>
              </a:rPr>
              <a:t>taxonomy</a:t>
            </a:r>
            <a:r>
              <a:rPr lang="nl-NL" sz="2000" dirty="0" smtClean="0">
                <a:solidFill>
                  <a:schemeClr val="bg1"/>
                </a:solidFill>
              </a:rPr>
              <a:t>: Deze tabel bevat de taxonomieën van de website die horen bij de termen in de </a:t>
            </a:r>
            <a:r>
              <a:rPr lang="nl-NL" sz="2000" dirty="0" err="1" smtClean="0">
                <a:solidFill>
                  <a:schemeClr val="bg1"/>
                </a:solidFill>
              </a:rPr>
              <a:t>wp</a:t>
            </a:r>
            <a:r>
              <a:rPr lang="nl-NL" sz="2000" dirty="0" smtClean="0">
                <a:solidFill>
                  <a:schemeClr val="bg1"/>
                </a:solidFill>
              </a:rPr>
              <a:t>_</a:t>
            </a:r>
            <a:r>
              <a:rPr lang="nl-NL" sz="2000" dirty="0" err="1" smtClean="0">
                <a:solidFill>
                  <a:schemeClr val="bg1"/>
                </a:solidFill>
              </a:rPr>
              <a:t>terms</a:t>
            </a:r>
            <a:r>
              <a:rPr lang="nl-NL" sz="2000" dirty="0" smtClean="0">
                <a:solidFill>
                  <a:schemeClr val="bg1"/>
                </a:solidFill>
              </a:rPr>
              <a:t> tabel</a:t>
            </a:r>
            <a:r>
              <a:rPr lang="nl-NL" sz="2000" dirty="0" smtClean="0">
                <a:solidFill>
                  <a:schemeClr val="bg1"/>
                </a:solidFill>
              </a:rPr>
              <a:t>.</a:t>
            </a:r>
          </a:p>
          <a:p>
            <a:pPr algn="l"/>
            <a:endParaRPr lang="nl-NL" sz="1200"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a:t>
            </a:r>
            <a:r>
              <a:rPr lang="nl-NL" sz="2000" b="1" dirty="0" err="1" smtClean="0">
                <a:solidFill>
                  <a:schemeClr val="bg1"/>
                </a:solidFill>
              </a:rPr>
              <a:t>usermeta</a:t>
            </a:r>
            <a:r>
              <a:rPr lang="nl-NL" sz="2000" dirty="0" smtClean="0">
                <a:solidFill>
                  <a:schemeClr val="bg1"/>
                </a:solidFill>
              </a:rPr>
              <a:t>: Hier staat meta-informatie over de gebruikers van de website</a:t>
            </a:r>
            <a:r>
              <a:rPr lang="nl-NL" sz="2000" dirty="0" smtClean="0">
                <a:solidFill>
                  <a:schemeClr val="bg1"/>
                </a:solidFill>
              </a:rPr>
              <a:t>.</a:t>
            </a:r>
          </a:p>
          <a:p>
            <a:pPr algn="l"/>
            <a:endParaRPr lang="nl-NL" sz="1200" dirty="0" smtClean="0">
              <a:solidFill>
                <a:schemeClr val="bg1"/>
              </a:solidFill>
            </a:endParaRPr>
          </a:p>
          <a:p>
            <a:pPr algn="l"/>
            <a:r>
              <a:rPr lang="nl-NL" sz="2000" b="1" dirty="0" err="1" smtClean="0">
                <a:solidFill>
                  <a:schemeClr val="bg1"/>
                </a:solidFill>
              </a:rPr>
              <a:t>wp</a:t>
            </a:r>
            <a:r>
              <a:rPr lang="nl-NL" sz="2000" b="1" dirty="0" smtClean="0">
                <a:solidFill>
                  <a:schemeClr val="bg1"/>
                </a:solidFill>
              </a:rPr>
              <a:t>_</a:t>
            </a:r>
            <a:r>
              <a:rPr lang="nl-NL" sz="2000" b="1" dirty="0" err="1" smtClean="0">
                <a:solidFill>
                  <a:schemeClr val="bg1"/>
                </a:solidFill>
              </a:rPr>
              <a:t>users</a:t>
            </a:r>
            <a:r>
              <a:rPr lang="nl-NL" sz="2000" b="1" dirty="0" smtClean="0">
                <a:solidFill>
                  <a:schemeClr val="bg1"/>
                </a:solidFill>
              </a:rPr>
              <a:t>:</a:t>
            </a:r>
            <a:r>
              <a:rPr lang="nl-NL" sz="2000" dirty="0" smtClean="0">
                <a:solidFill>
                  <a:schemeClr val="bg1"/>
                </a:solidFill>
              </a:rPr>
              <a:t>: In deze tabel vind je gebruikersinformatie zoals gebruikersnamen, wachtwoorden en e-mailadressen.</a:t>
            </a:r>
          </a:p>
          <a:p>
            <a:pPr algn="l"/>
            <a:endParaRPr lang="nl-BE" sz="2800" dirty="0" smtClean="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428596" y="500042"/>
            <a:ext cx="8358246" cy="6000792"/>
          </a:xfrm>
        </p:spPr>
        <p:txBody>
          <a:bodyPr>
            <a:noAutofit/>
          </a:bodyPr>
          <a:lstStyle/>
          <a:p>
            <a:r>
              <a:rPr lang="nl-NL" b="1" dirty="0" err="1" smtClean="0">
                <a:solidFill>
                  <a:schemeClr val="bg1"/>
                </a:solidFill>
              </a:rPr>
              <a:t>WordPress</a:t>
            </a:r>
            <a:endParaRPr lang="nl-NL" b="1" dirty="0" smtClean="0">
              <a:solidFill>
                <a:schemeClr val="bg1"/>
              </a:solidFill>
            </a:endParaRPr>
          </a:p>
          <a:p>
            <a:pPr algn="l"/>
            <a:r>
              <a:rPr lang="nl-NL" sz="2800" b="1" dirty="0" smtClean="0">
                <a:solidFill>
                  <a:schemeClr val="bg1"/>
                </a:solidFill>
              </a:rPr>
              <a:t>Je </a:t>
            </a:r>
            <a:r>
              <a:rPr lang="nl-NL" sz="2800" b="1" dirty="0" err="1" smtClean="0">
                <a:solidFill>
                  <a:schemeClr val="bg1"/>
                </a:solidFill>
              </a:rPr>
              <a:t>WordPress</a:t>
            </a:r>
            <a:r>
              <a:rPr lang="nl-NL" sz="2800" b="1" dirty="0" smtClean="0">
                <a:solidFill>
                  <a:schemeClr val="bg1"/>
                </a:solidFill>
              </a:rPr>
              <a:t> database beheren met behulp van </a:t>
            </a:r>
            <a:r>
              <a:rPr lang="nl-NL" sz="2800" b="1" dirty="0" err="1" smtClean="0">
                <a:solidFill>
                  <a:schemeClr val="bg1"/>
                </a:solidFill>
              </a:rPr>
              <a:t>phpMyAdmin</a:t>
            </a:r>
            <a:r>
              <a:rPr lang="nl-NL" sz="2800" b="1" dirty="0" smtClean="0">
                <a:solidFill>
                  <a:schemeClr val="bg1"/>
                </a:solidFill>
              </a:rPr>
              <a:t> </a:t>
            </a:r>
          </a:p>
          <a:p>
            <a:pPr algn="l"/>
            <a:r>
              <a:rPr lang="nl-NL" sz="2800" dirty="0" smtClean="0">
                <a:solidFill>
                  <a:schemeClr val="bg1"/>
                </a:solidFill>
              </a:rPr>
              <a:t>Omdat de </a:t>
            </a:r>
            <a:r>
              <a:rPr lang="nl-NL" sz="2800" dirty="0" err="1" smtClean="0">
                <a:solidFill>
                  <a:schemeClr val="bg1"/>
                </a:solidFill>
              </a:rPr>
              <a:t>WordPress</a:t>
            </a:r>
            <a:r>
              <a:rPr lang="nl-NL" sz="2800" dirty="0" smtClean="0">
                <a:solidFill>
                  <a:schemeClr val="bg1"/>
                </a:solidFill>
              </a:rPr>
              <a:t> </a:t>
            </a:r>
            <a:r>
              <a:rPr lang="nl-NL" sz="2800" dirty="0" err="1" smtClean="0">
                <a:solidFill>
                  <a:schemeClr val="bg1"/>
                </a:solidFill>
              </a:rPr>
              <a:t>MySQL-database</a:t>
            </a:r>
            <a:r>
              <a:rPr lang="nl-NL" sz="2800" dirty="0" smtClean="0">
                <a:solidFill>
                  <a:schemeClr val="bg1"/>
                </a:solidFill>
              </a:rPr>
              <a:t> niet over een grafische interface beschikt, is het heel lastig om veranderingen in de database aan te brengen. Er wordt daarom vaak gebruik gemaakt van het programma </a:t>
            </a:r>
            <a:r>
              <a:rPr lang="nl-NL" sz="2800" dirty="0" err="1" smtClean="0">
                <a:solidFill>
                  <a:schemeClr val="bg1"/>
                </a:solidFill>
              </a:rPr>
              <a:t>phpMyAdmin</a:t>
            </a:r>
            <a:r>
              <a:rPr lang="nl-NL" sz="2800" dirty="0" smtClean="0">
                <a:solidFill>
                  <a:schemeClr val="bg1"/>
                </a:solidFill>
              </a:rPr>
              <a:t>. Met dit programma krijg je gemakkelijk toegang tot de database en kun je alle gewenste database management acties uitvoeren. </a:t>
            </a:r>
            <a:endParaRPr lang="nl-NL" sz="2800" dirty="0" smtClean="0">
              <a:solidFill>
                <a:schemeClr val="bg1"/>
              </a:solidFill>
            </a:endParaRPr>
          </a:p>
          <a:p>
            <a:pPr algn="l"/>
            <a:r>
              <a:rPr lang="nl-NL" sz="2800" dirty="0" smtClean="0">
                <a:solidFill>
                  <a:schemeClr val="bg1"/>
                </a:solidFill>
              </a:rPr>
              <a:t>Let </a:t>
            </a:r>
            <a:r>
              <a:rPr lang="nl-NL" sz="2800" dirty="0" smtClean="0">
                <a:solidFill>
                  <a:schemeClr val="bg1"/>
                </a:solidFill>
              </a:rPr>
              <a:t>op: voordat je aanpassingen in de </a:t>
            </a:r>
            <a:r>
              <a:rPr lang="nl-NL" sz="2800" dirty="0" err="1" smtClean="0">
                <a:solidFill>
                  <a:schemeClr val="bg1"/>
                </a:solidFill>
              </a:rPr>
              <a:t>WordPress</a:t>
            </a:r>
            <a:r>
              <a:rPr lang="nl-NL" sz="2800" dirty="0" smtClean="0">
                <a:solidFill>
                  <a:schemeClr val="bg1"/>
                </a:solidFill>
              </a:rPr>
              <a:t> database maakt, is het altijd verstandig eerst een </a:t>
            </a:r>
            <a:r>
              <a:rPr lang="nl-NL" sz="2800" dirty="0" smtClean="0">
                <a:solidFill>
                  <a:schemeClr val="bg1"/>
                </a:solidFill>
              </a:rPr>
              <a:t>back-up </a:t>
            </a:r>
            <a:r>
              <a:rPr lang="nl-NL" sz="2800" dirty="0" smtClean="0">
                <a:solidFill>
                  <a:schemeClr val="bg1"/>
                </a:solidFill>
              </a:rPr>
              <a:t>te maken. </a:t>
            </a:r>
          </a:p>
          <a:p>
            <a:pPr algn="l"/>
            <a:endParaRPr lang="nl-NL" b="1" dirty="0" smtClean="0">
              <a:solidFill>
                <a:schemeClr val="bg1"/>
              </a:solidFill>
            </a:endParaRPr>
          </a:p>
          <a:p>
            <a:pPr algn="l"/>
            <a:endParaRPr lang="nl-BE" sz="2800"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428596" y="500042"/>
            <a:ext cx="8358246" cy="6000792"/>
          </a:xfrm>
        </p:spPr>
        <p:txBody>
          <a:bodyPr>
            <a:noAutofit/>
          </a:bodyPr>
          <a:lstStyle/>
          <a:p>
            <a:r>
              <a:rPr lang="nl-NL" b="1" dirty="0" err="1" smtClean="0">
                <a:solidFill>
                  <a:schemeClr val="bg1"/>
                </a:solidFill>
              </a:rPr>
              <a:t>WordPress</a:t>
            </a:r>
            <a:r>
              <a:rPr lang="nl-NL" b="1" dirty="0" smtClean="0">
                <a:solidFill>
                  <a:schemeClr val="bg1"/>
                </a:solidFill>
              </a:rPr>
              <a:t>:  voorbeeld database</a:t>
            </a:r>
          </a:p>
          <a:p>
            <a:pPr algn="l"/>
            <a:endParaRPr lang="nl-BE" sz="2800" dirty="0" smtClean="0">
              <a:solidFill>
                <a:schemeClr val="bg1"/>
              </a:solidFill>
            </a:endParaRPr>
          </a:p>
        </p:txBody>
      </p:sp>
      <p:pic>
        <p:nvPicPr>
          <p:cNvPr id="4" name="Afbeelding 3" descr="database.jpg"/>
          <p:cNvPicPr>
            <a:picLocks noChangeAspect="1"/>
          </p:cNvPicPr>
          <p:nvPr/>
        </p:nvPicPr>
        <p:blipFill>
          <a:blip r:embed="rId3"/>
          <a:stretch>
            <a:fillRect/>
          </a:stretch>
        </p:blipFill>
        <p:spPr>
          <a:xfrm>
            <a:off x="142844" y="1142984"/>
            <a:ext cx="8837852" cy="528641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428596" y="500042"/>
            <a:ext cx="8358246" cy="6000792"/>
          </a:xfrm>
        </p:spPr>
        <p:txBody>
          <a:bodyPr>
            <a:noAutofit/>
          </a:bodyPr>
          <a:lstStyle/>
          <a:p>
            <a:r>
              <a:rPr lang="nl-NL" b="1" dirty="0" err="1" smtClean="0">
                <a:solidFill>
                  <a:schemeClr val="bg1"/>
                </a:solidFill>
              </a:rPr>
              <a:t>WordPress</a:t>
            </a:r>
            <a:endParaRPr lang="nl-NL" b="1" dirty="0" smtClean="0">
              <a:solidFill>
                <a:schemeClr val="bg1"/>
              </a:solidFill>
            </a:endParaRPr>
          </a:p>
          <a:p>
            <a:r>
              <a:rPr lang="nl-BE" b="1" dirty="0" smtClean="0">
                <a:solidFill>
                  <a:schemeClr val="bg1"/>
                </a:solidFill>
              </a:rPr>
              <a:t>Inloggen om je </a:t>
            </a:r>
            <a:r>
              <a:rPr lang="nl-BE" b="1" dirty="0" err="1" smtClean="0">
                <a:solidFill>
                  <a:schemeClr val="bg1"/>
                </a:solidFill>
              </a:rPr>
              <a:t>layout</a:t>
            </a:r>
            <a:r>
              <a:rPr lang="nl-BE" b="1" dirty="0" smtClean="0">
                <a:solidFill>
                  <a:schemeClr val="bg1"/>
                </a:solidFill>
              </a:rPr>
              <a:t> aan te passen</a:t>
            </a:r>
          </a:p>
          <a:p>
            <a:endParaRPr lang="nl-NL" b="1" dirty="0" smtClean="0">
              <a:solidFill>
                <a:schemeClr val="bg1"/>
              </a:solidFill>
            </a:endParaRPr>
          </a:p>
          <a:p>
            <a:pPr algn="l"/>
            <a:endParaRPr lang="nl-BE" sz="2800" dirty="0" smtClean="0">
              <a:solidFill>
                <a:schemeClr val="bg1"/>
              </a:solidFill>
            </a:endParaRPr>
          </a:p>
        </p:txBody>
      </p:sp>
      <p:pic>
        <p:nvPicPr>
          <p:cNvPr id="4" name="Afbeelding 3" descr="login_website.jpg"/>
          <p:cNvPicPr>
            <a:picLocks noChangeAspect="1"/>
          </p:cNvPicPr>
          <p:nvPr/>
        </p:nvPicPr>
        <p:blipFill>
          <a:blip r:embed="rId3"/>
          <a:stretch>
            <a:fillRect/>
          </a:stretch>
        </p:blipFill>
        <p:spPr>
          <a:xfrm>
            <a:off x="2214546" y="1715902"/>
            <a:ext cx="4772036" cy="497541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214282" y="500042"/>
            <a:ext cx="8786874" cy="6000792"/>
          </a:xfrm>
        </p:spPr>
        <p:txBody>
          <a:bodyPr>
            <a:noAutofit/>
          </a:bodyPr>
          <a:lstStyle/>
          <a:p>
            <a:r>
              <a:rPr lang="nl-NL" b="1" dirty="0" err="1" smtClean="0">
                <a:solidFill>
                  <a:schemeClr val="bg1"/>
                </a:solidFill>
              </a:rPr>
              <a:t>WordPress</a:t>
            </a:r>
            <a:endParaRPr lang="nl-NL" b="1" dirty="0" smtClean="0">
              <a:solidFill>
                <a:schemeClr val="bg1"/>
              </a:solidFill>
            </a:endParaRPr>
          </a:p>
          <a:p>
            <a:pPr algn="l"/>
            <a:r>
              <a:rPr lang="nl-BE" b="1" dirty="0" smtClean="0">
                <a:solidFill>
                  <a:schemeClr val="bg1"/>
                </a:solidFill>
              </a:rPr>
              <a:t>Indien we kunnen inloggen een woordje uitleg welke </a:t>
            </a:r>
            <a:r>
              <a:rPr lang="nl-BE" b="1" dirty="0" err="1" smtClean="0">
                <a:solidFill>
                  <a:schemeClr val="bg1"/>
                </a:solidFill>
              </a:rPr>
              <a:t>plugins</a:t>
            </a:r>
            <a:r>
              <a:rPr lang="nl-BE" b="1" dirty="0" smtClean="0">
                <a:solidFill>
                  <a:schemeClr val="bg1"/>
                </a:solidFill>
              </a:rPr>
              <a:t> gebruiken we, en waarvoor kunnen we ze gebruiken:</a:t>
            </a:r>
          </a:p>
          <a:p>
            <a:pPr algn="l">
              <a:buFontTx/>
              <a:buChar char="-"/>
            </a:pPr>
            <a:r>
              <a:rPr lang="nl-BE" b="1" dirty="0" smtClean="0">
                <a:solidFill>
                  <a:schemeClr val="bg1"/>
                </a:solidFill>
              </a:rPr>
              <a:t>Contact </a:t>
            </a:r>
            <a:r>
              <a:rPr lang="nl-BE" b="1" dirty="0" err="1" smtClean="0">
                <a:solidFill>
                  <a:schemeClr val="bg1"/>
                </a:solidFill>
              </a:rPr>
              <a:t>F</a:t>
            </a:r>
            <a:r>
              <a:rPr lang="nl-BE" b="1" dirty="0" err="1" smtClean="0">
                <a:solidFill>
                  <a:schemeClr val="bg1"/>
                </a:solidFill>
              </a:rPr>
              <a:t>orm</a:t>
            </a:r>
            <a:r>
              <a:rPr lang="nl-BE" b="1" dirty="0" smtClean="0">
                <a:solidFill>
                  <a:schemeClr val="bg1"/>
                </a:solidFill>
              </a:rPr>
              <a:t> 7: invulformulieren</a:t>
            </a:r>
          </a:p>
          <a:p>
            <a:pPr algn="l">
              <a:buFontTx/>
              <a:buChar char="-"/>
            </a:pPr>
            <a:r>
              <a:rPr lang="nl-BE" b="1" dirty="0" smtClean="0">
                <a:solidFill>
                  <a:schemeClr val="bg1"/>
                </a:solidFill>
              </a:rPr>
              <a:t>Cookie </a:t>
            </a:r>
            <a:r>
              <a:rPr lang="nl-BE" b="1" dirty="0" err="1" smtClean="0">
                <a:solidFill>
                  <a:schemeClr val="bg1"/>
                </a:solidFill>
              </a:rPr>
              <a:t>Yes</a:t>
            </a:r>
            <a:r>
              <a:rPr lang="nl-BE" b="1" dirty="0" smtClean="0">
                <a:solidFill>
                  <a:schemeClr val="bg1"/>
                </a:solidFill>
              </a:rPr>
              <a:t> / GDPR Cookie Consent: cookie….</a:t>
            </a:r>
          </a:p>
          <a:p>
            <a:pPr algn="l">
              <a:buFontTx/>
              <a:buChar char="-"/>
            </a:pPr>
            <a:r>
              <a:rPr lang="nl-BE" b="1" dirty="0" smtClean="0">
                <a:solidFill>
                  <a:schemeClr val="bg1"/>
                </a:solidFill>
              </a:rPr>
              <a:t>Flamingo: opslag van berichten die ingevuld zijn</a:t>
            </a:r>
          </a:p>
          <a:p>
            <a:pPr algn="l">
              <a:buFontTx/>
              <a:buChar char="-"/>
            </a:pPr>
            <a:r>
              <a:rPr lang="nl-NL" b="1" dirty="0" err="1" smtClean="0">
                <a:solidFill>
                  <a:schemeClr val="bg1"/>
                </a:solidFill>
              </a:rPr>
              <a:t>Simple</a:t>
            </a:r>
            <a:r>
              <a:rPr lang="nl-NL" b="1" dirty="0" smtClean="0">
                <a:solidFill>
                  <a:schemeClr val="bg1"/>
                </a:solidFill>
              </a:rPr>
              <a:t> Google </a:t>
            </a:r>
            <a:r>
              <a:rPr lang="nl-NL" b="1" dirty="0" err="1" smtClean="0">
                <a:solidFill>
                  <a:schemeClr val="bg1"/>
                </a:solidFill>
              </a:rPr>
              <a:t>reCAPTCHA</a:t>
            </a:r>
            <a:r>
              <a:rPr lang="nl-NL" b="1" dirty="0" smtClean="0">
                <a:solidFill>
                  <a:schemeClr val="bg1"/>
                </a:solidFill>
              </a:rPr>
              <a:t>: houdt de bots tegen</a:t>
            </a:r>
          </a:p>
          <a:p>
            <a:pPr algn="l">
              <a:buFontTx/>
              <a:buChar char="-"/>
            </a:pPr>
            <a:r>
              <a:rPr lang="nl-NL" b="1" dirty="0" smtClean="0">
                <a:solidFill>
                  <a:schemeClr val="bg1"/>
                </a:solidFill>
              </a:rPr>
              <a:t>WP </a:t>
            </a:r>
            <a:r>
              <a:rPr lang="nl-NL" b="1" dirty="0" err="1" smtClean="0">
                <a:solidFill>
                  <a:schemeClr val="bg1"/>
                </a:solidFill>
              </a:rPr>
              <a:t>Simple</a:t>
            </a:r>
            <a:r>
              <a:rPr lang="nl-NL" b="1" dirty="0" smtClean="0">
                <a:solidFill>
                  <a:schemeClr val="bg1"/>
                </a:solidFill>
              </a:rPr>
              <a:t> </a:t>
            </a:r>
            <a:r>
              <a:rPr lang="nl-NL" b="1" dirty="0" err="1" smtClean="0">
                <a:solidFill>
                  <a:schemeClr val="bg1"/>
                </a:solidFill>
              </a:rPr>
              <a:t>Calendar</a:t>
            </a:r>
            <a:endParaRPr lang="nl-NL" b="1" dirty="0" smtClean="0">
              <a:solidFill>
                <a:schemeClr val="bg1"/>
              </a:solidFill>
            </a:endParaRPr>
          </a:p>
          <a:p>
            <a:pPr algn="l"/>
            <a:r>
              <a:rPr lang="nl-BE" b="1" dirty="0" smtClean="0">
                <a:solidFill>
                  <a:schemeClr val="bg1"/>
                </a:solidFill>
              </a:rPr>
              <a:t>	</a:t>
            </a:r>
            <a:r>
              <a:rPr lang="nl-BE" b="1" dirty="0" smtClean="0">
                <a:solidFill>
                  <a:schemeClr val="bg1"/>
                </a:solidFill>
              </a:rPr>
              <a:t>			zie </a:t>
            </a:r>
            <a:r>
              <a:rPr lang="nl-BE" b="1" dirty="0" smtClean="0">
                <a:solidFill>
                  <a:schemeClr val="bg1"/>
                </a:solidFill>
              </a:rPr>
              <a:t>ook: https://wordpress.org/plugins/browse/popular/</a:t>
            </a:r>
            <a:endParaRPr lang="nl-NL" b="1" dirty="0" smtClean="0">
              <a:solidFill>
                <a:schemeClr val="bg1"/>
              </a:solidFill>
            </a:endParaRPr>
          </a:p>
          <a:p>
            <a:pPr algn="l"/>
            <a:endParaRPr lang="nl-BE" sz="2800"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
            </a:r>
            <a:br>
              <a:rPr lang="nl-NL" b="1" dirty="0" smtClean="0"/>
            </a:br>
            <a:endParaRPr lang="nl-NL" dirty="0"/>
          </a:p>
        </p:txBody>
      </p:sp>
      <p:sp>
        <p:nvSpPr>
          <p:cNvPr id="3" name="Ondertitel 2"/>
          <p:cNvSpPr>
            <a:spLocks noGrp="1"/>
          </p:cNvSpPr>
          <p:nvPr>
            <p:ph type="subTitle" idx="1"/>
          </p:nvPr>
        </p:nvSpPr>
        <p:spPr>
          <a:xfrm>
            <a:off x="428596" y="500042"/>
            <a:ext cx="8358246" cy="6000792"/>
          </a:xfrm>
        </p:spPr>
        <p:txBody>
          <a:bodyPr>
            <a:noAutofit/>
          </a:bodyPr>
          <a:lstStyle/>
          <a:p>
            <a:r>
              <a:rPr lang="nl-NL" sz="4800" b="1" dirty="0" err="1" smtClean="0">
                <a:solidFill>
                  <a:schemeClr val="bg1"/>
                </a:solidFill>
              </a:rPr>
              <a:t>WordPress</a:t>
            </a:r>
            <a:endParaRPr lang="nl-BE" sz="4800" b="1" dirty="0" smtClean="0">
              <a:solidFill>
                <a:schemeClr val="bg1"/>
              </a:solidFill>
            </a:endParaRPr>
          </a:p>
          <a:p>
            <a:r>
              <a:rPr lang="nl-BE" b="1" dirty="0" smtClean="0">
                <a:solidFill>
                  <a:schemeClr val="bg1"/>
                </a:solidFill>
              </a:rPr>
              <a:t>Einde les 2 !</a:t>
            </a:r>
          </a:p>
          <a:p>
            <a:r>
              <a:rPr lang="nl-BE" b="1" dirty="0" smtClean="0">
                <a:solidFill>
                  <a:schemeClr val="bg1"/>
                </a:solidFill>
              </a:rPr>
              <a:t>Nog vragen?</a:t>
            </a:r>
            <a:endParaRPr lang="nl-NL" b="1" dirty="0" smtClean="0">
              <a:solidFill>
                <a:schemeClr val="bg1"/>
              </a:solidFill>
            </a:endParaRPr>
          </a:p>
          <a:p>
            <a:endParaRPr lang="nl-BE" sz="4000" dirty="0" smtClean="0">
              <a:solidFill>
                <a:schemeClr val="bg1"/>
              </a:solidFill>
            </a:endParaRPr>
          </a:p>
        </p:txBody>
      </p:sp>
      <p:pic>
        <p:nvPicPr>
          <p:cNvPr id="4" name="Afbeelding 3" descr="snoozer.gif"/>
          <p:cNvPicPr>
            <a:picLocks noChangeAspect="1"/>
          </p:cNvPicPr>
          <p:nvPr/>
        </p:nvPicPr>
        <p:blipFill>
          <a:blip r:embed="rId3"/>
          <a:stretch>
            <a:fillRect/>
          </a:stretch>
        </p:blipFill>
        <p:spPr>
          <a:xfrm>
            <a:off x="2638425" y="2605110"/>
            <a:ext cx="3867150" cy="4038600"/>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518</Words>
  <Application>Microsoft Office PowerPoint</Application>
  <PresentationFormat>Diavoorstelling (4:3)</PresentationFormat>
  <Paragraphs>56</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Office-thema</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Sigrid</dc:creator>
  <cp:lastModifiedBy>Sigrid</cp:lastModifiedBy>
  <cp:revision>24</cp:revision>
  <dcterms:created xsi:type="dcterms:W3CDTF">2023-03-26T18:50:23Z</dcterms:created>
  <dcterms:modified xsi:type="dcterms:W3CDTF">2023-04-23T19:47:10Z</dcterms:modified>
</cp:coreProperties>
</file>